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5" r:id="rId5"/>
    <p:sldId id="261" r:id="rId6"/>
    <p:sldId id="274" r:id="rId7"/>
    <p:sldId id="275" r:id="rId8"/>
    <p:sldId id="276" r:id="rId9"/>
    <p:sldId id="287" r:id="rId10"/>
    <p:sldId id="273" r:id="rId11"/>
    <p:sldId id="277" r:id="rId12"/>
    <p:sldId id="272" r:id="rId13"/>
    <p:sldId id="278" r:id="rId14"/>
    <p:sldId id="282" r:id="rId15"/>
    <p:sldId id="279" r:id="rId16"/>
    <p:sldId id="283" r:id="rId17"/>
    <p:sldId id="284" r:id="rId18"/>
    <p:sldId id="285" r:id="rId19"/>
    <p:sldId id="286" r:id="rId20"/>
    <p:sldId id="263" r:id="rId21"/>
    <p:sldId id="288" r:id="rId2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9" d="100"/>
          <a:sy n="139" d="100"/>
        </p:scale>
        <p:origin x="-114" y="-1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12/26/2016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12/26/2016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Multiplying and Dividing Real Numbers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</a:t>
            </a:r>
            <a:r>
              <a:rPr lang="en-US" dirty="0" smtClean="0"/>
              <a:t>1 </a:t>
            </a:r>
            <a:r>
              <a:rPr lang="en-US" dirty="0" smtClean="0"/>
              <a:t>Lesson </a:t>
            </a:r>
            <a:r>
              <a:rPr lang="en-US" dirty="0" smtClean="0"/>
              <a:t>6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marR="0" indent="0" algn="just">
              <a:spcBef>
                <a:spcPts val="0"/>
              </a:spcBef>
              <a:spcAft>
                <a:spcPts val="600"/>
              </a:spcAft>
              <a:buNone/>
              <a:tabLst>
                <a:tab pos="4596765" algn="l"/>
              </a:tabLst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4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 smtClean="0">
                <a:ea typeface="Calibri"/>
                <a:cs typeface="Times New Roman"/>
              </a:rPr>
              <a:t>An </a:t>
            </a:r>
            <a:r>
              <a:rPr lang="en-US" sz="2400" dirty="0">
                <a:ea typeface="Calibri"/>
                <a:cs typeface="Times New Roman"/>
              </a:rPr>
              <a:t>average person need to drink 3 liters of water a day. How many liters of water an average person   drinks in a month?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41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p:sp>
        <p:nvSpPr>
          <p:cNvPr id="5" name="Rectangle 4"/>
          <p:cNvSpPr/>
          <p:nvPr/>
        </p:nvSpPr>
        <p:spPr>
          <a:xfrm>
            <a:off x="3124200" y="1870710"/>
            <a:ext cx="2819400" cy="5486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  <a:tabLst>
                    <a:tab pos="4596765" algn="l"/>
                  </a:tabLst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4</a:t>
                </a:r>
                <a:r>
                  <a:rPr lang="en-US" sz="2400" dirty="0" smtClean="0">
                    <a:ea typeface="Calibri"/>
                    <a:cs typeface="Times New Roman"/>
                  </a:rPr>
                  <a:t>: </a:t>
                </a:r>
                <a:r>
                  <a:rPr lang="en-US" sz="2400" dirty="0" smtClean="0">
                    <a:ea typeface="Calibri"/>
                    <a:cs typeface="Times New Roman"/>
                  </a:rPr>
                  <a:t>An </a:t>
                </a:r>
                <a:r>
                  <a:rPr lang="en-US" sz="2400" dirty="0">
                    <a:ea typeface="Calibri"/>
                    <a:cs typeface="Times New Roman"/>
                  </a:rPr>
                  <a:t>average person need to drink 3 liters of water a day. How many liters of water an average person   drinks in a month? </a:t>
                </a:r>
              </a:p>
              <a:p>
                <a:pPr marL="0" marR="0" indent="0" algn="just">
                  <a:spcBef>
                    <a:spcPts val="0"/>
                  </a:spcBef>
                  <a:spcAft>
                    <a:spcPts val="600"/>
                  </a:spcAft>
                  <a:buNone/>
                  <a:tabLst>
                    <a:tab pos="4596765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𝟑</m:t>
                      </m:r>
                      <m:d>
                        <m:dPr>
                          <m:ctrlP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𝟑𝟎</m:t>
                          </m:r>
                        </m:e>
                      </m:d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𝟗𝟎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𝒍𝒊𝒕𝒆𝒓𝒔</m:t>
                      </m:r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84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DIVISION RULE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r>
                  <a:rPr lang="en-US" sz="2400" dirty="0"/>
                  <a:t>To divide a number </a:t>
                </a:r>
                <a14:m>
                  <m:oMath xmlns:m="http://schemas.openxmlformats.org/officeDocument/2006/math">
                    <m:r>
                      <a:rPr lang="en-US" sz="2400" b="1" i="1"/>
                      <m:t>𝒂</m:t>
                    </m:r>
                  </m:oMath>
                </a14:m>
                <a:r>
                  <a:rPr lang="en-US" sz="2400" dirty="0"/>
                  <a:t> by a nonzero number </a:t>
                </a:r>
                <a14:m>
                  <m:oMath xmlns:m="http://schemas.openxmlformats.org/officeDocument/2006/math">
                    <m:r>
                      <a:rPr lang="en-US" sz="2400" b="1" i="1"/>
                      <m:t>𝒃</m:t>
                    </m:r>
                  </m:oMath>
                </a14:m>
                <a:r>
                  <a:rPr lang="en-US" sz="2400" dirty="0"/>
                  <a:t>, multiply </a:t>
                </a:r>
                <a14:m>
                  <m:oMath xmlns:m="http://schemas.openxmlformats.org/officeDocument/2006/math">
                    <m:r>
                      <a:rPr lang="en-US" sz="2400" b="1" i="1"/>
                      <m:t>𝒂</m:t>
                    </m:r>
                  </m:oMath>
                </a14:m>
                <a:r>
                  <a:rPr lang="en-US" sz="2400" dirty="0"/>
                  <a:t> by the reciprocal of </a:t>
                </a:r>
                <a14:m>
                  <m:oMath xmlns:m="http://schemas.openxmlformats.org/officeDocument/2006/math">
                    <m:r>
                      <a:rPr lang="en-US" sz="2400" b="1" i="1"/>
                      <m:t>𝒃</m:t>
                    </m:r>
                  </m:oMath>
                </a14:m>
                <a:r>
                  <a:rPr lang="en-US" sz="2400" dirty="0"/>
                  <a:t>. </a:t>
                </a: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/>
                  <a:t>The result is the quotient of </a:t>
                </a:r>
                <a14:m>
                  <m:oMath xmlns:m="http://schemas.openxmlformats.org/officeDocument/2006/math">
                    <m:r>
                      <a:rPr lang="en-US" sz="2400" b="1" i="1"/>
                      <m:t>𝒂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/>
                      <m:t>𝒃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3200400" y="2038350"/>
                <a:ext cx="2743200" cy="914400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𝒂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÷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𝒃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𝒂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⋅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𝒃</m:t>
                          </m:r>
                        </m:den>
                      </m:f>
                    </m:oMath>
                  </m:oMathPara>
                </a14:m>
                <a:endParaRPr lang="en-US" sz="2000">
                  <a:effectLst/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2038350"/>
                <a:ext cx="2743200" cy="9144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036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5</a:t>
            </a:r>
            <a:r>
              <a:rPr lang="en-US" sz="2400" dirty="0"/>
              <a:t>: Find the quotient.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1011315"/>
                  </p:ext>
                </p:extLst>
              </p:nvPr>
            </p:nvGraphicFramePr>
            <p:xfrm>
              <a:off x="304800" y="1200150"/>
              <a:ext cx="8503920" cy="7315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÷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𝟒𝟖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f>
                                      <m:fPr>
                                        <m:type m:val="skw"/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𝟒</m:t>
                                        </m:r>
                                      </m:den>
                                    </m:f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1011315"/>
                  </p:ext>
                </p:extLst>
              </p:nvPr>
            </p:nvGraphicFramePr>
            <p:xfrm>
              <a:off x="304800" y="1200150"/>
              <a:ext cx="8503920" cy="7315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10833" r="-24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8000" t="-10833" r="-12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000" t="-108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41416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53979" y="27241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57600" y="18859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07480" y="3440430"/>
            <a:ext cx="731520" cy="7315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5</a:t>
            </a:r>
            <a:r>
              <a:rPr lang="en-US" sz="2400" dirty="0"/>
              <a:t>: Find the quotient.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10188586"/>
                  </p:ext>
                </p:extLst>
              </p:nvPr>
            </p:nvGraphicFramePr>
            <p:xfrm>
              <a:off x="304800" y="1200150"/>
              <a:ext cx="8503920" cy="285756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÷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𝟒𝟖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f>
                                      <m:fPr>
                                        <m:type m:val="skw"/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𝟒</m:t>
                                        </m:r>
                                      </m:den>
                                    </m:f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𝟔𝟔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÷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⋅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10188586"/>
                  </p:ext>
                </p:extLst>
              </p:nvPr>
            </p:nvGraphicFramePr>
            <p:xfrm>
              <a:off x="304800" y="1200150"/>
              <a:ext cx="8503920" cy="285756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10833" r="-248000" b="-29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8000" t="-10833" r="-124000" b="-29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000" t="-10833" b="-291667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98519" r="-248000" b="-1592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8000" t="-98519" r="-124000" b="-1592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000" t="-98519" b="-159259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223333" r="-248000" b="-79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000" t="-223333" b="-79167"/>
                          </a:stretch>
                        </a:blipFill>
                      </a:tcPr>
                    </a:tc>
                  </a:tr>
                  <a:tr h="571564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000" t="-412766" b="-106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7644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THE SIGN OF A QUOTIENT</a:t>
            </a:r>
            <a:endParaRPr lang="en-US" sz="2400" dirty="0">
              <a:solidFill>
                <a:srgbClr val="0070C0"/>
              </a:solidFill>
            </a:endParaRPr>
          </a:p>
          <a:p>
            <a:r>
              <a:rPr lang="en-US" sz="2400" dirty="0"/>
              <a:t>The quotient of two numbers with the same sign is </a:t>
            </a:r>
            <a:r>
              <a:rPr lang="en-US" sz="2400" dirty="0" smtClean="0"/>
              <a:t>positive.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The </a:t>
            </a:r>
            <a:r>
              <a:rPr lang="en-US" sz="2400" dirty="0"/>
              <a:t>quotient of two numbers with opposite signs is negative.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3200400" y="1581150"/>
                <a:ext cx="2743200" cy="914400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𝒂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÷</m:t>
                      </m:r>
                      <m:d>
                        <m:dPr>
                          <m:ctrlP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𝒃</m:t>
                          </m:r>
                        </m:e>
                      </m:d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𝒃</m:t>
                          </m:r>
                        </m:den>
                      </m:f>
                    </m:oMath>
                  </m:oMathPara>
                </a14:m>
                <a:endParaRPr lang="en-US" sz="20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1581150"/>
                <a:ext cx="2743200" cy="9144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3200400" y="2952750"/>
                <a:ext cx="2743200" cy="914400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𝒂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÷</m:t>
                      </m:r>
                      <m:d>
                        <m:dPr>
                          <m:ctrlP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𝒃</m:t>
                          </m:r>
                        </m:e>
                      </m:d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=−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𝒂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𝒃</m:t>
                          </m:r>
                        </m:den>
                      </m:f>
                    </m:oMath>
                  </m:oMathPara>
                </a14:m>
                <a:endParaRPr lang="en-US" sz="2000">
                  <a:effectLst/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2952750"/>
                <a:ext cx="2743200" cy="9144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416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6</a:t>
            </a:r>
            <a:r>
              <a:rPr lang="en-US" sz="2400" dirty="0" smtClean="0"/>
              <a:t>: </a:t>
            </a:r>
            <a:r>
              <a:rPr lang="en-US" sz="2400" dirty="0"/>
              <a:t>Find the quotient.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46217018"/>
                  </p:ext>
                </p:extLst>
              </p:nvPr>
            </p:nvGraphicFramePr>
            <p:xfrm>
              <a:off x="304800" y="1200150"/>
              <a:ext cx="8503920" cy="7315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𝟒𝟓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46217018"/>
                  </p:ext>
                </p:extLst>
              </p:nvPr>
            </p:nvGraphicFramePr>
            <p:xfrm>
              <a:off x="304800" y="1200150"/>
              <a:ext cx="8503920" cy="7315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10833" r="-24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8000" t="-10833" r="-12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000" t="-108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9121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53978" y="2724150"/>
            <a:ext cx="1303421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657600" y="2703610"/>
            <a:ext cx="1262743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07480" y="2703610"/>
            <a:ext cx="1264920" cy="47774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6</a:t>
            </a:r>
            <a:r>
              <a:rPr lang="en-US" sz="2400" dirty="0" smtClean="0"/>
              <a:t>: </a:t>
            </a:r>
            <a:r>
              <a:rPr lang="en-US" sz="2400" dirty="0"/>
              <a:t>Simplify each expression.</a:t>
            </a: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0936332"/>
                  </p:ext>
                </p:extLst>
              </p:nvPr>
            </p:nvGraphicFramePr>
            <p:xfrm>
              <a:off x="304800" y="1200150"/>
              <a:ext cx="8503920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𝟒𝟓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𝟐𝟒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𝟒𝟓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0936332"/>
                  </p:ext>
                </p:extLst>
              </p:nvPr>
            </p:nvGraphicFramePr>
            <p:xfrm>
              <a:off x="304800" y="1200150"/>
              <a:ext cx="8503920" cy="2286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10833" r="-248000" b="-2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8000" t="-10833" r="-124000" b="-2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000" t="-10833" b="-212500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98519" r="-248000" b="-8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8000" t="-98519" r="-124000" b="-8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000" t="-98519" b="-88889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223333" r="-24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8000" t="-223333" r="-12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000" t="-223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3425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7</a:t>
                </a:r>
                <a:r>
                  <a:rPr lang="en-US" sz="2400" dirty="0" smtClean="0"/>
                  <a:t>: </a:t>
                </a:r>
                <a:r>
                  <a:rPr lang="en-US" sz="2400" dirty="0"/>
                  <a:t>Evaluate each expression if </a:t>
                </a:r>
                <a14:m>
                  <m:oMath xmlns:m="http://schemas.openxmlformats.org/officeDocument/2006/math">
                    <m:r>
                      <a:rPr lang="en-US" sz="2400" b="1" i="1"/>
                      <m:t>𝒂</m:t>
                    </m:r>
                    <m:r>
                      <a:rPr lang="en-US" sz="2400" b="1" i="1"/>
                      <m:t>=−</m:t>
                    </m:r>
                    <m:r>
                      <a:rPr lang="en-US" sz="2400" b="1" i="1"/>
                      <m:t>𝟑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/>
                      <m:t>𝒃</m:t>
                    </m:r>
                    <m:r>
                      <a:rPr lang="en-US" sz="2400" b="1" i="1"/>
                      <m:t>=−</m:t>
                    </m:r>
                    <m:r>
                      <a:rPr lang="en-US" sz="2400" b="1" i="1"/>
                      <m:t>𝟐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689978"/>
                  </p:ext>
                </p:extLst>
              </p:nvPr>
            </p:nvGraphicFramePr>
            <p:xfrm>
              <a:off x="304800" y="1581150"/>
              <a:ext cx="8503920" cy="7315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𝒂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689978"/>
                  </p:ext>
                </p:extLst>
              </p:nvPr>
            </p:nvGraphicFramePr>
            <p:xfrm>
              <a:off x="304800" y="1581150"/>
              <a:ext cx="8503920" cy="7315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000" t="-10000" r="-248000" b="-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48000" t="-10000" r="-124000" b="-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72000" t="-10000" b="-8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57828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95802" y="3790950"/>
            <a:ext cx="728198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81400" y="3790950"/>
            <a:ext cx="731520" cy="762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77000" y="3790950"/>
            <a:ext cx="914400" cy="762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Sample Problem </a:t>
                </a:r>
                <a:r>
                  <a:rPr lang="en-US" sz="2400" b="1" dirty="0" smtClean="0">
                    <a:solidFill>
                      <a:srgbClr val="0070C0"/>
                    </a:solidFill>
                  </a:rPr>
                  <a:t>7</a:t>
                </a:r>
                <a:r>
                  <a:rPr lang="en-US" sz="2400" dirty="0" smtClean="0"/>
                  <a:t>: </a:t>
                </a:r>
                <a:r>
                  <a:rPr lang="en-US" sz="2400" dirty="0"/>
                  <a:t>Evaluate each expression if </a:t>
                </a:r>
                <a14:m>
                  <m:oMath xmlns:m="http://schemas.openxmlformats.org/officeDocument/2006/math">
                    <m:r>
                      <a:rPr lang="en-US" sz="2400" b="1" i="1"/>
                      <m:t>𝒂</m:t>
                    </m:r>
                    <m:r>
                      <a:rPr lang="en-US" sz="2400" b="1" i="1"/>
                      <m:t>=−</m:t>
                    </m:r>
                    <m:r>
                      <a:rPr lang="en-US" sz="2400" b="1" i="1"/>
                      <m:t>𝟑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/>
                      <m:t>𝒃</m:t>
                    </m:r>
                    <m:r>
                      <a:rPr lang="en-US" sz="2400" b="1" i="1"/>
                      <m:t>=−</m:t>
                    </m:r>
                    <m:r>
                      <a:rPr lang="en-US" sz="2400" b="1" i="1"/>
                      <m:t>𝟐</m:t>
                    </m:r>
                  </m:oMath>
                </a14:m>
                <a:r>
                  <a:rPr lang="en-US" sz="2400" dirty="0"/>
                  <a:t>.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9082790"/>
                  </p:ext>
                </p:extLst>
              </p:nvPr>
            </p:nvGraphicFramePr>
            <p:xfrm>
              <a:off x="304800" y="1581150"/>
              <a:ext cx="8503920" cy="30175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𝒂</m:t>
                                        </m:r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𝒂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𝒃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  <m:d>
                                      <m:d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d>
                                      <m:d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d>
                                      <m:d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𝟑</m:t>
                                            </m:r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d>
                                      <m:d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den>
                                </m:f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+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just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>
                              <a:tab pos="4596765" algn="l"/>
                            </a:tabLst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9082790"/>
                  </p:ext>
                </p:extLst>
              </p:nvPr>
            </p:nvGraphicFramePr>
            <p:xfrm>
              <a:off x="304800" y="1581150"/>
              <a:ext cx="8503920" cy="30175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000" t="-10000" r="-248000" b="-3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48000" t="-10000" r="-124000" b="-31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72000" t="-10000" b="-313333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000" t="-97778" r="-248000" b="-17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48000" t="-97778" r="-124000" b="-1785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72000" t="-97778" b="-178519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000" t="-222500" r="-248000" b="-100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48000" t="-222500" r="-124000" b="-100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72000" t="-222500" b="-100833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000" t="-322500" r="-248000" b="-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48000" t="-322500" r="-124000" b="-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72000" t="-322500" b="-8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54596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MULTIPLYING AND DIVIDING REAL NUMBERS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multiply and divide integers and rational numbers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Division Rule</a:t>
            </a:r>
            <a:endParaRPr lang="en-US" sz="2400" dirty="0"/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The quotient </a:t>
            </a:r>
            <a:endParaRPr lang="en-US" sz="2400" dirty="0"/>
          </a:p>
          <a:p>
            <a:pPr>
              <a:buFont typeface="Symbol" panose="05050102010706020507" pitchFamily="18" charset="2"/>
              <a:buChar char="·"/>
            </a:pPr>
            <a:endParaRPr lang="en-US" sz="2400" dirty="0" smtClean="0"/>
          </a:p>
          <a:p>
            <a:pPr>
              <a:buFont typeface="Symbol" panose="05050102010706020507" pitchFamily="18" charset="2"/>
              <a:buChar char="·"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Sample Problem 8</a:t>
                </a:r>
                <a:r>
                  <a:rPr lang="en-US" sz="2400" dirty="0"/>
                  <a:t>: Russia has a land area of </a:t>
                </a:r>
                <a14:m>
                  <m:oMath xmlns:m="http://schemas.openxmlformats.org/officeDocument/2006/math">
                    <m:r>
                      <a:rPr lang="en-US" sz="2400" b="1" i="1"/>
                      <m:t>𝟏𝟕</m:t>
                    </m:r>
                    <m:r>
                      <a:rPr lang="en-US" sz="2400" b="1" i="1"/>
                      <m:t>,</m:t>
                    </m:r>
                    <m:r>
                      <a:rPr lang="en-US" sz="2400" b="1" i="1"/>
                      <m:t>𝟎𝟗𝟖</m:t>
                    </m:r>
                    <m:r>
                      <a:rPr lang="en-US" sz="2400" b="1" i="1"/>
                      <m:t>,</m:t>
                    </m:r>
                    <m:r>
                      <a:rPr lang="en-US" sz="2400" b="1" i="1"/>
                      <m:t>𝟐𝟒𝟐</m:t>
                    </m:r>
                    <m:r>
                      <a:rPr lang="en-US" sz="2400" b="1" i="1"/>
                      <m:t> </m:t>
                    </m:r>
                    <m:r>
                      <a:rPr lang="en-US" sz="2400" b="1" i="1"/>
                      <m:t>𝒌</m:t>
                    </m:r>
                    <m:sSup>
                      <m:sSupPr>
                        <m:ctrlPr>
                          <a:rPr lang="en-US" sz="2400" b="1" i="1"/>
                        </m:ctrlPr>
                      </m:sSupPr>
                      <m:e>
                        <m:r>
                          <a:rPr lang="en-US" sz="2400" b="1" i="1"/>
                          <m:t>𝒎</m:t>
                        </m:r>
                      </m:e>
                      <m:sup>
                        <m:r>
                          <a:rPr lang="en-US" sz="2400" b="1" i="1"/>
                          <m:t>𝟐</m:t>
                        </m:r>
                      </m:sup>
                    </m:sSup>
                  </m:oMath>
                </a14:m>
                <a:r>
                  <a:rPr lang="en-US" sz="2400" dirty="0"/>
                  <a:t> Russia is approximately seven times bigger than Algeria in terms of land area. What is the land area of Algeria? </a:t>
                </a: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30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352800" y="4095750"/>
            <a:ext cx="246888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</a:rPr>
                  <a:t>Sample Problem 8</a:t>
                </a:r>
                <a:r>
                  <a:rPr lang="en-US" sz="2400" dirty="0"/>
                  <a:t>: Russia has a land area of </a:t>
                </a:r>
                <a14:m>
                  <m:oMath xmlns:m="http://schemas.openxmlformats.org/officeDocument/2006/math">
                    <m:r>
                      <a:rPr lang="en-US" sz="2400" b="1" i="1"/>
                      <m:t>𝟏𝟕</m:t>
                    </m:r>
                    <m:r>
                      <a:rPr lang="en-US" sz="2400" b="1" i="1"/>
                      <m:t>,</m:t>
                    </m:r>
                    <m:r>
                      <a:rPr lang="en-US" sz="2400" b="1" i="1"/>
                      <m:t>𝟎𝟗𝟖</m:t>
                    </m:r>
                    <m:r>
                      <a:rPr lang="en-US" sz="2400" b="1" i="1"/>
                      <m:t>,</m:t>
                    </m:r>
                    <m:r>
                      <a:rPr lang="en-US" sz="2400" b="1" i="1"/>
                      <m:t>𝟐𝟒𝟐</m:t>
                    </m:r>
                    <m:r>
                      <a:rPr lang="en-US" sz="2400" b="1" i="1"/>
                      <m:t> </m:t>
                    </m:r>
                    <m:r>
                      <a:rPr lang="en-US" sz="2400" b="1" i="1"/>
                      <m:t>𝒌</m:t>
                    </m:r>
                    <m:sSup>
                      <m:sSupPr>
                        <m:ctrlPr>
                          <a:rPr lang="en-US" sz="2400" b="1" i="1"/>
                        </m:ctrlPr>
                      </m:sSupPr>
                      <m:e>
                        <m:r>
                          <a:rPr lang="en-US" sz="2400" b="1" i="1"/>
                          <m:t>𝒎</m:t>
                        </m:r>
                      </m:e>
                      <m:sup>
                        <m:r>
                          <a:rPr lang="en-US" sz="2400" b="1" i="1"/>
                          <m:t>𝟐</m:t>
                        </m:r>
                      </m:sup>
                    </m:sSup>
                  </m:oMath>
                </a14:m>
                <a:r>
                  <a:rPr lang="en-US" sz="2400" dirty="0"/>
                  <a:t> Russia is approximately seven times bigger than Algeria in terms of land area. What is the land area of Algeria? </a:t>
                </a: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5670988"/>
                  </p:ext>
                </p:extLst>
              </p:nvPr>
            </p:nvGraphicFramePr>
            <p:xfrm>
              <a:off x="2849880" y="1962150"/>
              <a:ext cx="3474720" cy="2926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474720"/>
                  </a:tblGrid>
                  <a:tr h="731520"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1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latin typeface="Cambria Math"/>
                                      </a:rPr>
                                      <m:t>𝑹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latin typeface="Cambria Math"/>
                                      </a:rPr>
                                      <m:t>𝑨</m:t>
                                    </m:r>
                                  </m:den>
                                </m:f>
                                <m:r>
                                  <a:rPr lang="en-US" sz="2000" b="1" i="1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latin typeface="Cambria Math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000" b="1" i="1" dirty="0" smtClean="0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2000" b="1" i="1">
                                    <a:latin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latin typeface="Cambria Math"/>
                                      </a:rPr>
                                      <m:t>𝟏𝟕</m:t>
                                    </m:r>
                                    <m:r>
                                      <a:rPr lang="en-US" sz="2000" b="1" i="1">
                                        <a:latin typeface="Cambria Math"/>
                                      </a:rPr>
                                      <m:t> </m:t>
                                    </m:r>
                                    <m:r>
                                      <a:rPr lang="en-US" sz="2000" b="1" i="1">
                                        <a:latin typeface="Cambria Math"/>
                                      </a:rPr>
                                      <m:t>𝟎𝟗𝟖</m:t>
                                    </m:r>
                                    <m:r>
                                      <a:rPr lang="en-US" sz="2000" b="1" i="1">
                                        <a:latin typeface="Cambria Math"/>
                                      </a:rPr>
                                      <m:t> </m:t>
                                    </m:r>
                                    <m:r>
                                      <a:rPr lang="en-US" sz="2000" b="1" i="1">
                                        <a:latin typeface="Cambria Math"/>
                                      </a:rPr>
                                      <m:t>𝟐𝟒𝟐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latin typeface="Cambria Math"/>
                                      </a:rPr>
                                      <m:t>𝑨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latin typeface="Cambria Math"/>
                                  </a:rPr>
                                  <m:t>𝑨</m:t>
                                </m:r>
                                <m:r>
                                  <a:rPr lang="en-US" sz="2000" b="1" i="1">
                                    <a:latin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latin typeface="Cambria Math"/>
                                      </a:rPr>
                                      <m:t>𝟏𝟕</m:t>
                                    </m:r>
                                    <m:r>
                                      <a:rPr lang="en-US" sz="2000" b="1" i="1">
                                        <a:latin typeface="Cambria Math"/>
                                      </a:rPr>
                                      <m:t> </m:t>
                                    </m:r>
                                    <m:r>
                                      <a:rPr lang="en-US" sz="2000" b="1" i="1">
                                        <a:latin typeface="Cambria Math"/>
                                      </a:rPr>
                                      <m:t>𝟎𝟗𝟖</m:t>
                                    </m:r>
                                    <m:r>
                                      <a:rPr lang="en-US" sz="2000" b="1" i="1">
                                        <a:latin typeface="Cambria Math"/>
                                      </a:rPr>
                                      <m:t> </m:t>
                                    </m:r>
                                    <m:r>
                                      <a:rPr lang="en-US" sz="2000" b="1" i="1">
                                        <a:latin typeface="Cambria Math"/>
                                      </a:rPr>
                                      <m:t>𝟐𝟒𝟐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latin typeface="Cambria Math"/>
                                      </a:rPr>
                                      <m:t>𝟕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b="1" i="1" dirty="0" smtClean="0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en-US" sz="2000" b="1" i="1">
                                    <a:latin typeface="Cambria Math"/>
                                  </a:rPr>
                                  <m:t>𝑨</m:t>
                                </m:r>
                                <m:r>
                                  <a:rPr lang="en-US" sz="2000" b="1" i="1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000" b="1" i="1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en-US" sz="2000" b="1" i="1">
                                    <a:latin typeface="Cambria Math"/>
                                  </a:rPr>
                                  <m:t>𝟒𝟒𝟐</m:t>
                                </m:r>
                                <m:r>
                                  <a:rPr lang="en-US" sz="2000" b="1" i="1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en-US" sz="2000" b="1" i="1">
                                    <a:latin typeface="Cambria Math"/>
                                  </a:rPr>
                                  <m:t>𝟔𝟎𝟔</m:t>
                                </m:r>
                                <m:r>
                                  <a:rPr lang="en-US" sz="2000" b="1" i="1">
                                    <a:latin typeface="Cambria Math"/>
                                  </a:rPr>
                                  <m:t> </m:t>
                                </m:r>
                                <m:r>
                                  <a:rPr lang="en-US" sz="2000" b="1" i="1">
                                    <a:latin typeface="Cambria Math"/>
                                  </a:rPr>
                                  <m:t>𝒌</m:t>
                                </m:r>
                                <m:sSup>
                                  <m:sSupPr>
                                    <m:ctrlPr>
                                      <a:rPr lang="en-US" sz="2000" b="1" i="1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1" i="1">
                                        <a:latin typeface="Cambria Math"/>
                                      </a:rPr>
                                      <m:t>𝒎</m:t>
                                    </m:r>
                                  </m:e>
                                  <m:sup>
                                    <m:r>
                                      <a:rPr lang="en-US" sz="2000" b="1" i="1"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400" dirty="0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5670988"/>
                  </p:ext>
                </p:extLst>
              </p:nvPr>
            </p:nvGraphicFramePr>
            <p:xfrm>
              <a:off x="2849880" y="1962150"/>
              <a:ext cx="3474720" cy="2926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474720"/>
                  </a:tblGrid>
                  <a:tr h="7315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75" t="-833" b="-30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75" t="-100833" b="-20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75" t="-200833" b="-100000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75" t="-3008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002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MULTIPLYING REAL NUMBERS</a:t>
            </a:r>
            <a:endParaRPr lang="en-US" sz="2400" dirty="0">
              <a:solidFill>
                <a:srgbClr val="0070C0"/>
              </a:solidFill>
            </a:endParaRPr>
          </a:p>
          <a:p>
            <a:r>
              <a:rPr lang="en-US" sz="2400" dirty="0"/>
              <a:t>The product of two real numbers with the same sign is positive. </a:t>
            </a:r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The product of two real numbers with different signs is negative.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3429000" y="1657350"/>
                <a:ext cx="2286000" cy="731520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𝒂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⋅</m:t>
                      </m:r>
                      <m:d>
                        <m:dPr>
                          <m:ctrlP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𝒃</m:t>
                          </m:r>
                        </m:e>
                      </m:d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𝒂𝒃</m:t>
                      </m:r>
                    </m:oMath>
                  </m:oMathPara>
                </a14:m>
                <a:endParaRPr lang="en-US" sz="2000">
                  <a:effectLst/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0" y="1657350"/>
                <a:ext cx="2286000" cy="7315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3429000" y="2983230"/>
                <a:ext cx="2286000" cy="731520"/>
              </a:xfrm>
              <a:prstGeom prst="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spcBef>
                    <a:spcPts val="0"/>
                  </a:spcBef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𝒂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⋅</m:t>
                      </m:r>
                      <m:d>
                        <m:dPr>
                          <m:ctrlP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𝒃</m:t>
                          </m:r>
                        </m:e>
                      </m:d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=−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𝒂𝒃</m:t>
                      </m:r>
                    </m:oMath>
                  </m:oMathPara>
                </a14:m>
                <a:endParaRPr lang="en-US" sz="2000">
                  <a:effectLst/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0" y="2983230"/>
                <a:ext cx="2286000" cy="7315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 smtClean="0"/>
              <a:t>Find </a:t>
            </a:r>
            <a:r>
              <a:rPr lang="en-US" sz="2400" dirty="0"/>
              <a:t>the product.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6598958"/>
                  </p:ext>
                </p:extLst>
              </p:nvPr>
            </p:nvGraphicFramePr>
            <p:xfrm>
              <a:off x="304800" y="1276350"/>
              <a:ext cx="8503920" cy="457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𝟐𝟏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6598958"/>
                  </p:ext>
                </p:extLst>
              </p:nvPr>
            </p:nvGraphicFramePr>
            <p:xfrm>
              <a:off x="304800" y="1276350"/>
              <a:ext cx="8503920" cy="457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16000" r="-248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8000" t="-16000" r="-124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000" t="-16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83922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 smtClean="0"/>
              <a:t>Find </a:t>
            </a:r>
            <a:r>
              <a:rPr lang="en-US" sz="2400" dirty="0"/>
              <a:t>the product.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62000" y="1657350"/>
            <a:ext cx="11430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81400" y="1668665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24600" y="1671386"/>
            <a:ext cx="11430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0713969"/>
                  </p:ext>
                </p:extLst>
              </p:nvPr>
            </p:nvGraphicFramePr>
            <p:xfrm>
              <a:off x="304800" y="1276350"/>
              <a:ext cx="8503920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𝟔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𝟐𝟏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𝟔𝟑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𝟕𝟕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0713969"/>
                  </p:ext>
                </p:extLst>
              </p:nvPr>
            </p:nvGraphicFramePr>
            <p:xfrm>
              <a:off x="304800" y="1276350"/>
              <a:ext cx="8503920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16000" r="-248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8000" t="-16000" r="-124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000" t="-16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116000" r="-248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8000" t="-116000" r="-124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000" t="-116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Simplify each expression.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2577883"/>
                  </p:ext>
                </p:extLst>
              </p:nvPr>
            </p:nvGraphicFramePr>
            <p:xfrm>
              <a:off x="304800" y="1276350"/>
              <a:ext cx="8503920" cy="457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𝒔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𝒓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𝒚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𝒙𝒚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2577883"/>
                  </p:ext>
                </p:extLst>
              </p:nvPr>
            </p:nvGraphicFramePr>
            <p:xfrm>
              <a:off x="304800" y="1276350"/>
              <a:ext cx="8503920" cy="4572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16000" r="-248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8000" t="-16000" r="-124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000" t="-16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1714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  <a:ea typeface="Calibri"/>
                <a:cs typeface="Times New Roman"/>
              </a:rPr>
              <a:t>2</a:t>
            </a:r>
            <a:r>
              <a:rPr lang="en-US" sz="2400" dirty="0" smtClean="0">
                <a:ea typeface="Calibri"/>
                <a:cs typeface="Times New Roman"/>
              </a:rPr>
              <a:t>: </a:t>
            </a:r>
            <a:r>
              <a:rPr lang="en-US" sz="2400" dirty="0"/>
              <a:t>Simplify each expression.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62000" y="2114550"/>
            <a:ext cx="11430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81400" y="1657350"/>
            <a:ext cx="13716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53200" y="2114550"/>
            <a:ext cx="11430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9056529"/>
                  </p:ext>
                </p:extLst>
              </p:nvPr>
            </p:nvGraphicFramePr>
            <p:xfrm>
              <a:off x="304800" y="1276350"/>
              <a:ext cx="850392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𝒔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𝒓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</m:t>
                                    </m:r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𝒚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𝒙𝒚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𝒔𝒓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𝒙𝒚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𝒙𝒚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𝟐𝟕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𝒙𝒚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9056529"/>
                  </p:ext>
                </p:extLst>
              </p:nvPr>
            </p:nvGraphicFramePr>
            <p:xfrm>
              <a:off x="304800" y="1276350"/>
              <a:ext cx="850392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16000" r="-248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8000" t="-16000" r="-124000" b="-2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000" t="-16000" b="-2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116000" r="-248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8000" t="-116000" r="-124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000" t="-116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4000" t="-216000" r="-248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272000" t="-216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296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</a:t>
                </a: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3</a:t>
                </a:r>
                <a:r>
                  <a:rPr lang="en-US" sz="2400" dirty="0" smtClean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 Evaluate each expression if </a:t>
                </a:r>
                <a14:m>
                  <m:oMath xmlns:m="http://schemas.openxmlformats.org/officeDocument/2006/math">
                    <m:r>
                      <a:rPr lang="en-US" sz="2400" b="1" i="1"/>
                      <m:t>𝒏</m:t>
                    </m:r>
                    <m:r>
                      <a:rPr lang="en-US" sz="2400" b="1" i="1"/>
                      <m:t>=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𝟐</m:t>
                        </m:r>
                      </m:num>
                      <m:den>
                        <m:r>
                          <a:rPr lang="en-US" sz="2400" b="1" i="1"/>
                          <m:t>𝟓</m:t>
                        </m:r>
                      </m:den>
                    </m:f>
                  </m:oMath>
                </a14:m>
                <a:r>
                  <a:rPr lang="en-US" sz="2400" dirty="0"/>
                  <a:t>.</a:t>
                </a: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6589606"/>
                  </p:ext>
                </p:extLst>
              </p:nvPr>
            </p:nvGraphicFramePr>
            <p:xfrm>
              <a:off x="304800" y="1504950"/>
              <a:ext cx="8503920" cy="7315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𝒏</m:t>
                                    </m:r>
                                  </m:e>
                                  <m: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𝟖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26589606"/>
                  </p:ext>
                </p:extLst>
              </p:nvPr>
            </p:nvGraphicFramePr>
            <p:xfrm>
              <a:off x="304800" y="1504950"/>
              <a:ext cx="8503920" cy="7315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000" t="-10833" r="-24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48000" t="-10833" r="-12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72000" t="-108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53523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MULTIPLYING AND DIVIDING REAL NUMBERS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</a:t>
                </a:r>
                <a:r>
                  <a:rPr lang="en-US" sz="2400" b="1" dirty="0" smtClean="0">
                    <a:solidFill>
                      <a:srgbClr val="0070C0"/>
                    </a:solidFill>
                    <a:ea typeface="Calibri"/>
                    <a:cs typeface="Times New Roman"/>
                  </a:rPr>
                  <a:t>3</a:t>
                </a:r>
                <a:r>
                  <a:rPr lang="en-US" sz="2400" dirty="0" smtClean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 Evaluate each expression if </a:t>
                </a:r>
                <a14:m>
                  <m:oMath xmlns:m="http://schemas.openxmlformats.org/officeDocument/2006/math">
                    <m:r>
                      <a:rPr lang="en-US" sz="2400" b="1" i="1"/>
                      <m:t>𝒏</m:t>
                    </m:r>
                    <m:r>
                      <a:rPr lang="en-US" sz="2400" b="1" i="1"/>
                      <m:t>=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𝟐</m:t>
                        </m:r>
                      </m:num>
                      <m:den>
                        <m:r>
                          <a:rPr lang="en-US" sz="2400" b="1" i="1"/>
                          <m:t>𝟓</m:t>
                        </m:r>
                      </m:den>
                    </m:f>
                  </m:oMath>
                </a14:m>
                <a:r>
                  <a:rPr lang="en-US" sz="2400" dirty="0"/>
                  <a:t>.</a:t>
                </a:r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62000" y="3714750"/>
            <a:ext cx="1143000" cy="73152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81400" y="30289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26272" y="4324350"/>
            <a:ext cx="914400" cy="457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effectLst/>
              <a:ea typeface="Calibri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0020566"/>
                  </p:ext>
                </p:extLst>
              </p:nvPr>
            </p:nvGraphicFramePr>
            <p:xfrm>
              <a:off x="304800" y="1504950"/>
              <a:ext cx="8503920" cy="331584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𝒏</m:t>
                                    </m:r>
                                  </m:e>
                                  <m: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𝟖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𝒏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𝒏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𝟐</m:t>
                                            </m:r>
                                          </m:num>
                                          <m:den>
                                            <m: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𝟓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𝟖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𝟐𝟓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𝟓</m:t>
                                        </m:r>
                                      </m:num>
                                      <m:den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𝟖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e>
                                </m:d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=−</m:t>
                                </m:r>
                                <m:f>
                                  <m:fPr>
                                    <m:ctrlP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0020566"/>
                  </p:ext>
                </p:extLst>
              </p:nvPr>
            </p:nvGraphicFramePr>
            <p:xfrm>
              <a:off x="304800" y="1504950"/>
              <a:ext cx="8503920" cy="331584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48640"/>
                    <a:gridCol w="2286000"/>
                    <a:gridCol w="548640"/>
                    <a:gridCol w="2286000"/>
                    <a:gridCol w="548640"/>
                    <a:gridCol w="2286000"/>
                  </a:tblGrid>
                  <a:tr h="731520"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a.</a:t>
                          </a: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000" t="-10833" r="-248000" b="-35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b.</a:t>
                          </a: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48000" t="-10833" r="-124000" b="-35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Font typeface="+mj-lt"/>
                            <a:buNone/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c.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72000" t="-10833" b="-353333"/>
                          </a:stretch>
                        </a:blipFill>
                      </a:tcPr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000" t="-98519" r="-248000" b="-2140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48000" t="-98519" r="-124000" b="-2140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r>
                            <a:rPr lang="en-US" sz="20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72000" t="-98519" b="-214074"/>
                          </a:stretch>
                        </a:blipFill>
                      </a:tcPr>
                    </a:tc>
                  </a:tr>
                  <a:tr h="73152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000" t="-223333" r="-248000" b="-140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48000" t="-223333" r="-124000" b="-1408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72000" t="-223333" b="-140833"/>
                          </a:stretch>
                        </a:blipFill>
                      </a:tcPr>
                    </a:tc>
                  </a:tr>
                  <a:tr h="572643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4000" t="-412766" r="-248000" b="-797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72000" t="-412766" b="-79787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228600" marR="0" algn="jus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4596765" algn="l"/>
                            </a:tabLst>
                          </a:pPr>
                          <a:endParaRPr lang="en-US" sz="20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72000" t="-642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02705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1123</Words>
  <Application>Microsoft Office PowerPoint</Application>
  <PresentationFormat>On-screen Show (16:9)</PresentationFormat>
  <Paragraphs>198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  <vt:lpstr>MULTIPLYING AND DIVIDING REAL NUMBERS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NYL NICART</cp:lastModifiedBy>
  <cp:revision>56</cp:revision>
  <dcterms:created xsi:type="dcterms:W3CDTF">2016-12-20T05:05:08Z</dcterms:created>
  <dcterms:modified xsi:type="dcterms:W3CDTF">2016-12-25T19:21:08Z</dcterms:modified>
</cp:coreProperties>
</file>